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19"/>
  </p:notesMasterIdLst>
  <p:handoutMasterIdLst>
    <p:handoutMasterId r:id="rId20"/>
  </p:handoutMasterIdLst>
  <p:sldIdLst>
    <p:sldId id="467" r:id="rId6"/>
    <p:sldId id="496" r:id="rId7"/>
    <p:sldId id="472" r:id="rId8"/>
    <p:sldId id="499" r:id="rId9"/>
    <p:sldId id="500" r:id="rId10"/>
    <p:sldId id="501" r:id="rId11"/>
    <p:sldId id="502" r:id="rId12"/>
    <p:sldId id="503" r:id="rId13"/>
    <p:sldId id="504" r:id="rId14"/>
    <p:sldId id="505" r:id="rId15"/>
    <p:sldId id="512" r:id="rId16"/>
    <p:sldId id="511" r:id="rId17"/>
    <p:sldId id="481" r:id="rId18"/>
  </p:sldIdLst>
  <p:sldSz cx="12192000" cy="6858000"/>
  <p:notesSz cx="7010400" cy="9296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6951B"/>
    <a:srgbClr val="CC0099"/>
    <a:srgbClr val="ED7D31"/>
    <a:srgbClr val="FFC000"/>
    <a:srgbClr val="00B0F0"/>
    <a:srgbClr val="CCDD44"/>
    <a:srgbClr val="FFFFFF"/>
    <a:srgbClr val="4472C4"/>
    <a:srgbClr val="C1D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2364" autoAdjust="0"/>
  </p:normalViewPr>
  <p:slideViewPr>
    <p:cSldViewPr snapToGrid="0" snapToObjects="1">
      <p:cViewPr varScale="1">
        <p:scale>
          <a:sx n="64" d="100"/>
          <a:sy n="64" d="100"/>
        </p:scale>
        <p:origin x="798" y="6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18/03/2019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5"/>
            <a:ext cx="560832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18/03/2019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8832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18/03/2019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18/03/2019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08" r:id="rId2"/>
    <p:sldLayoutId id="2147483736" r:id="rId3"/>
    <p:sldLayoutId id="2147483712" r:id="rId4"/>
    <p:sldLayoutId id="2147483714" r:id="rId5"/>
    <p:sldLayoutId id="2147483715" r:id="rId6"/>
    <p:sldLayoutId id="2147483698" r:id="rId7"/>
    <p:sldLayoutId id="2147483664" r:id="rId8"/>
    <p:sldLayoutId id="2147483650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676" r:id="rId15"/>
    <p:sldLayoutId id="2147483663" r:id="rId16"/>
    <p:sldLayoutId id="2147483667" r:id="rId17"/>
    <p:sldLayoutId id="2147483718" r:id="rId18"/>
    <p:sldLayoutId id="2147483672" r:id="rId19"/>
    <p:sldLayoutId id="2147483669" r:id="rId20"/>
    <p:sldLayoutId id="2147483677" r:id="rId21"/>
    <p:sldLayoutId id="2147483717" r:id="rId22"/>
    <p:sldLayoutId id="2147483742" r:id="rId23"/>
    <p:sldLayoutId id="214748375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5 Rectángulo redondeado"/>
          <p:cNvSpPr/>
          <p:nvPr/>
        </p:nvSpPr>
        <p:spPr>
          <a:xfrm>
            <a:off x="1075514" y="916513"/>
            <a:ext cx="8379502" cy="5686654"/>
          </a:xfrm>
          <a:prstGeom prst="round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19921" y="-29322"/>
            <a:ext cx="9495020" cy="1181384"/>
          </a:xfrm>
        </p:spPr>
        <p:txBody>
          <a:bodyPr>
            <a:normAutofit/>
          </a:bodyPr>
          <a:lstStyle/>
          <a:p>
            <a:r>
              <a:rPr lang="es-CO" dirty="0" smtClean="0">
                <a:solidFill>
                  <a:schemeClr val="accent2">
                    <a:lumMod val="75000"/>
                  </a:schemeClr>
                </a:solidFill>
              </a:rPr>
              <a:t>Mapa Personal</a:t>
            </a:r>
            <a:endParaRPr lang="es-CO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37" y="1018129"/>
            <a:ext cx="7078500" cy="55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9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507822" y="2737530"/>
            <a:ext cx="66944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s-CO" sz="48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Actividad de Monedas</a:t>
            </a:r>
            <a:endParaRPr lang="es-CO" sz="4800" b="1" dirty="0">
              <a:solidFill>
                <a:srgbClr val="E83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78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pareto">
            <a:extLst>
              <a:ext uri="{FF2B5EF4-FFF2-40B4-BE49-F238E27FC236}">
                <a16:creationId xmlns:a16="http://schemas.microsoft.com/office/drawing/2014/main" id="{596DA1C2-D793-4918-83D3-E3B20432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668" y="1164369"/>
            <a:ext cx="3224496" cy="241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hamburguesa simple">
            <a:extLst>
              <a:ext uri="{FF2B5EF4-FFF2-40B4-BE49-F238E27FC236}">
                <a16:creationId xmlns:a16="http://schemas.microsoft.com/office/drawing/2014/main" id="{B550880D-5A68-432A-80AC-814BCAD19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7761"/>
          <a:stretch/>
        </p:blipFill>
        <p:spPr bwMode="auto">
          <a:xfrm>
            <a:off x="950402" y="4189769"/>
            <a:ext cx="1883596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sultado de imagen para hamburguesa simple">
            <a:extLst>
              <a:ext uri="{FF2B5EF4-FFF2-40B4-BE49-F238E27FC236}">
                <a16:creationId xmlns:a16="http://schemas.microsoft.com/office/drawing/2014/main" id="{D478B9AE-2789-467E-8591-36A15B3D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48" y="3859037"/>
            <a:ext cx="2381915" cy="190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esultado de imagen para hamburguesa simple con papas">
            <a:extLst>
              <a:ext uri="{FF2B5EF4-FFF2-40B4-BE49-F238E27FC236}">
                <a16:creationId xmlns:a16="http://schemas.microsoft.com/office/drawing/2014/main" id="{B8119735-9693-4FC2-B9EA-5DFD8353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913" y="3474021"/>
            <a:ext cx="3054064" cy="22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875FEC-F947-4647-80B3-27879BE1D857}"/>
              </a:ext>
            </a:extLst>
          </p:cNvPr>
          <p:cNvSpPr txBox="1"/>
          <p:nvPr/>
        </p:nvSpPr>
        <p:spPr>
          <a:xfrm>
            <a:off x="1254251" y="5689811"/>
            <a:ext cx="1339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Versión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305672A-8C1A-421D-A4EA-C86B5810F338}"/>
              </a:ext>
            </a:extLst>
          </p:cNvPr>
          <p:cNvSpPr txBox="1"/>
          <p:nvPr/>
        </p:nvSpPr>
        <p:spPr>
          <a:xfrm>
            <a:off x="4747560" y="5893011"/>
            <a:ext cx="157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Versión 1.1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ECDC3E-EFCF-4F9B-BA34-C9F7B4419E37}"/>
              </a:ext>
            </a:extLst>
          </p:cNvPr>
          <p:cNvSpPr txBox="1"/>
          <p:nvPr/>
        </p:nvSpPr>
        <p:spPr>
          <a:xfrm>
            <a:off x="8473839" y="5907526"/>
            <a:ext cx="157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/>
              <a:t>Versión 1.2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141679" y="448311"/>
            <a:ext cx="92977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spcBef>
                <a:spcPts val="800"/>
              </a:spcBef>
              <a:buClr>
                <a:srgbClr val="FFFFFF"/>
              </a:buClr>
              <a:buSzPts val="2000"/>
              <a:defRPr/>
            </a:pPr>
            <a:r>
              <a:rPr lang="es-CO" sz="4800" b="1" kern="0" dirty="0">
                <a:solidFill>
                  <a:srgbClr val="095195"/>
                </a:solidFill>
              </a:rPr>
              <a:t>Artefacto - Mínimo </a:t>
            </a:r>
            <a:r>
              <a:rPr lang="es-CO" sz="4800" b="1" kern="0" dirty="0">
                <a:solidFill>
                  <a:srgbClr val="095195"/>
                </a:solidFill>
              </a:rPr>
              <a:t>Producto Viable</a:t>
            </a:r>
            <a:endParaRPr lang="es-CO" sz="4800" b="1" kern="0" dirty="0">
              <a:solidFill>
                <a:srgbClr val="095195"/>
              </a:solidFill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407986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/>
          <p:cNvGrpSpPr/>
          <p:nvPr/>
        </p:nvGrpSpPr>
        <p:grpSpPr>
          <a:xfrm>
            <a:off x="1094282" y="359764"/>
            <a:ext cx="9266485" cy="5845783"/>
            <a:chOff x="1552370" y="1333500"/>
            <a:chExt cx="5982109" cy="3646071"/>
          </a:xfrm>
        </p:grpSpPr>
        <p:sp>
          <p:nvSpPr>
            <p:cNvPr id="2" name="Rectángulo 1"/>
            <p:cNvSpPr/>
            <p:nvPr/>
          </p:nvSpPr>
          <p:spPr>
            <a:xfrm>
              <a:off x="1552370" y="1333500"/>
              <a:ext cx="5982109" cy="495300"/>
            </a:xfrm>
            <a:prstGeom prst="rect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667" dirty="0">
                  <a:solidFill>
                    <a:schemeClr val="bg1"/>
                  </a:solidFill>
                </a:rPr>
                <a:t>Es Cuestión de </a:t>
              </a:r>
              <a:r>
                <a:rPr lang="es-CO" sz="2667" b="1" dirty="0">
                  <a:solidFill>
                    <a:schemeClr val="bg1"/>
                  </a:solidFill>
                </a:rPr>
                <a:t>CULTURA</a:t>
              </a:r>
              <a:endParaRPr lang="es-CO" sz="2667" b="1" dirty="0">
                <a:solidFill>
                  <a:schemeClr val="bg1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2847" t="9198" r="4399" b="3301"/>
            <a:stretch/>
          </p:blipFill>
          <p:spPr>
            <a:xfrm>
              <a:off x="1552371" y="1828800"/>
              <a:ext cx="5940630" cy="3150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37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67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588612" y="2658250"/>
            <a:ext cx="11257613" cy="33841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ADB4739-DC71-4CA7-986F-593FFA198C83}"/>
              </a:ext>
            </a:extLst>
          </p:cNvPr>
          <p:cNvSpPr/>
          <p:nvPr/>
        </p:nvSpPr>
        <p:spPr>
          <a:xfrm rot="20743550">
            <a:off x="353469" y="426339"/>
            <a:ext cx="377962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d Mofo" panose="02000000000000000000" pitchFamily="2" charset="0"/>
                <a:ea typeface="ヒラギノ角ゴ Pro W3"/>
                <a:cs typeface="+mn-cs"/>
              </a:rPr>
              <a:t>Rene Ome</a:t>
            </a:r>
            <a:endParaRPr kumimoji="0" lang="es-CO" sz="8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d Mofo" panose="02000000000000000000" pitchFamily="2" charset="0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885009" y="933225"/>
            <a:ext cx="56856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Ingeniero de Sistemas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Scrum Master </a:t>
            </a:r>
            <a:r>
              <a:rPr kumimoji="0" lang="es-CO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certificado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Agile Coach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Safe</a:t>
            </a:r>
            <a:r>
              <a:rPr kumimoji="0" lang="es-CO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s-CO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</a:t>
            </a:r>
            <a:r>
              <a:rPr kumimoji="0" lang="es-CO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s-CO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Team</a:t>
            </a:r>
            <a:endParaRPr kumimoji="0" lang="es-CO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30" y="4304404"/>
            <a:ext cx="3450619" cy="86265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20" y="2949257"/>
            <a:ext cx="2393387" cy="10040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19" y="5183767"/>
            <a:ext cx="2958730" cy="5460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23" y="4567204"/>
            <a:ext cx="2044444" cy="6984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8"/>
          <a:stretch/>
        </p:blipFill>
        <p:spPr>
          <a:xfrm>
            <a:off x="1382857" y="2851077"/>
            <a:ext cx="2449540" cy="138347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5342657" y="3014706"/>
            <a:ext cx="1867422" cy="835426"/>
          </a:xfrm>
          <a:prstGeom prst="rect">
            <a:avLst/>
          </a:prstGeom>
        </p:spPr>
      </p:pic>
      <p:pic>
        <p:nvPicPr>
          <p:cNvPr id="15" name="Picture 2" descr="Resultado de imagen para seguro socia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804" y="4626669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n para ejercito nacion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8" y="2808922"/>
            <a:ext cx="1385842" cy="114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/>
          <p:cNvGrpSpPr/>
          <p:nvPr/>
        </p:nvGrpSpPr>
        <p:grpSpPr>
          <a:xfrm>
            <a:off x="8965610" y="276069"/>
            <a:ext cx="1733734" cy="722243"/>
            <a:chOff x="6635884" y="5825524"/>
            <a:chExt cx="1733734" cy="722243"/>
          </a:xfrm>
        </p:grpSpPr>
        <p:sp>
          <p:nvSpPr>
            <p:cNvPr id="18" name="CuadroTexto 17"/>
            <p:cNvSpPr txBox="1"/>
            <p:nvPr/>
          </p:nvSpPr>
          <p:spPr>
            <a:xfrm>
              <a:off x="7117352" y="5870659"/>
              <a:ext cx="125226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itannic Bold" panose="020B0903060703020204" pitchFamily="34" charset="0"/>
                  <a:ea typeface="+mn-ea"/>
                  <a:cs typeface="+mn-cs"/>
                </a:rPr>
                <a:t>@</a:t>
              </a:r>
              <a:r>
                <a:rPr kumimoji="0" lang="es-CO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itannic Bold" panose="020B0903060703020204" pitchFamily="34" charset="0"/>
                  <a:ea typeface="+mn-ea"/>
                  <a:cs typeface="+mn-cs"/>
                </a:rPr>
                <a:t>omesan</a:t>
              </a:r>
              <a:endPara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Picture 12" descr="Resultado de imagen para twitt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5884" y="5825524"/>
              <a:ext cx="574790" cy="57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o 19"/>
          <p:cNvGrpSpPr/>
          <p:nvPr/>
        </p:nvGrpSpPr>
        <p:grpSpPr>
          <a:xfrm>
            <a:off x="4885009" y="266779"/>
            <a:ext cx="3448839" cy="502428"/>
            <a:chOff x="6543159" y="1497934"/>
            <a:chExt cx="3448839" cy="502428"/>
          </a:xfrm>
        </p:grpSpPr>
        <p:pic>
          <p:nvPicPr>
            <p:cNvPr id="21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159" y="1497934"/>
              <a:ext cx="501774" cy="50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uadroTexto 21"/>
            <p:cNvSpPr txBox="1"/>
            <p:nvPr/>
          </p:nvSpPr>
          <p:spPr>
            <a:xfrm>
              <a:off x="6997267" y="1600252"/>
              <a:ext cx="299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itannic Bold" panose="020B0903060703020204" pitchFamily="34" charset="0"/>
                  <a:ea typeface="+mn-ea"/>
                  <a:cs typeface="+mn-cs"/>
                </a:rPr>
                <a:t>erbermeo@stefanini.com</a:t>
              </a:r>
            </a:p>
          </p:txBody>
        </p:sp>
      </p:grpSp>
      <p:pic>
        <p:nvPicPr>
          <p:cNvPr id="23" name="Imagen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91" y="4146361"/>
            <a:ext cx="2275100" cy="7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5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5400" b="1" dirty="0" smtClean="0"/>
              <a:t>Reglas de Juego</a:t>
            </a:r>
            <a:endParaRPr lang="es-CO" sz="54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25" y="1690688"/>
            <a:ext cx="10452692" cy="41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323660" y="2286796"/>
            <a:ext cx="704782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¿Transformación Ágil?</a:t>
            </a:r>
          </a:p>
        </p:txBody>
      </p:sp>
    </p:spTree>
    <p:extLst>
      <p:ext uri="{BB962C8B-B14F-4D97-AF65-F5344CB8AC3E}">
        <p14:creationId xmlns:p14="http://schemas.microsoft.com/office/powerpoint/2010/main" val="12757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57" y="122178"/>
            <a:ext cx="8319541" cy="623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72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6"/>
          <a:stretch/>
        </p:blipFill>
        <p:spPr>
          <a:xfrm>
            <a:off x="1776846" y="259310"/>
            <a:ext cx="7532046" cy="65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7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127166" y="1195915"/>
            <a:ext cx="95244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¿Esto no Asusta o Nos Anima?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071" y="2893102"/>
            <a:ext cx="2599184" cy="25991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12" y="3008471"/>
            <a:ext cx="2599184" cy="25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75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781751" y="850983"/>
            <a:ext cx="10238508" cy="452431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 defTabSz="1219170">
              <a:defRPr/>
            </a:pPr>
            <a:r>
              <a:rPr lang="es-CO" sz="2400" b="1" dirty="0">
                <a:solidFill>
                  <a:srgbClr val="FFFF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"Ahora estamos todos en el negocio del Software" 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Independientemente del servicio o producto que proporcionemos. Esto nos obliga a re-organizar como estructuramos y gestionamos nuestras organizaciones [...] </a:t>
            </a:r>
          </a:p>
          <a:p>
            <a:pPr algn="just" defTabSz="1219170">
              <a:defRPr/>
            </a:pPr>
            <a:r>
              <a:rPr lang="es-CO" sz="2400" b="1" dirty="0">
                <a:solidFill>
                  <a:srgbClr val="FFFF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Las decisiones se deben tomar rápidamente - las direcciones cambian de la noche a la mañana</a:t>
            </a:r>
            <a:r>
              <a:rPr lang="es-CO" sz="2400" dirty="0">
                <a:solidFill>
                  <a:srgbClr val="FFFF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para poder dar soporte a esta optimización rápida e iterativa de nuestros productos, </a:t>
            </a:r>
          </a:p>
          <a:p>
            <a:pPr algn="just" defTabSz="1219170">
              <a:defRPr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organización que financia, gestionan, provee y que lideran a nuestras personas deben mostrar el mismo nivel de agilidad.</a:t>
            </a:r>
          </a:p>
          <a:p>
            <a:pPr algn="just" defTabSz="1219170">
              <a:defRPr/>
            </a:pP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frase </a:t>
            </a:r>
            <a:r>
              <a:rPr lang="es-CO" sz="2400" b="1" dirty="0">
                <a:solidFill>
                  <a:srgbClr val="FFFF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"Así es que se ha hecho siempre"</a:t>
            </a:r>
            <a:r>
              <a:rPr lang="es-CO" sz="2400" dirty="0">
                <a:solidFill>
                  <a:srgbClr val="FFFF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s-CO" sz="2400" dirty="0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es algo que pone a la gestión de la empresa en conflicto directo con la capacidad de ejecución de sus equipos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8006828" y="128481"/>
            <a:ext cx="36679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s-CO" sz="32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Organización Ágil</a:t>
            </a:r>
            <a:endParaRPr lang="es-CO" sz="266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1717" y="5717202"/>
            <a:ext cx="3996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Jeff </a:t>
            </a:r>
            <a:r>
              <a:rPr lang="es-CO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Gothelf</a:t>
            </a:r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 – Harvard Business </a:t>
            </a:r>
            <a:r>
              <a:rPr lang="es-CO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1716" y="6077753"/>
            <a:ext cx="8025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dirty="0"/>
              <a:t>https://hbr.org/2014/11/bring-agile-to-the-whole-organization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980" y="5530831"/>
            <a:ext cx="1093844" cy="10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447588" y="1280573"/>
            <a:ext cx="5356104" cy="4047625"/>
            <a:chOff x="335691" y="960429"/>
            <a:chExt cx="4017078" cy="3035719"/>
          </a:xfrm>
        </p:grpSpPr>
        <p:sp>
          <p:nvSpPr>
            <p:cNvPr id="5" name="Rectángulo 4"/>
            <p:cNvSpPr/>
            <p:nvPr/>
          </p:nvSpPr>
          <p:spPr>
            <a:xfrm>
              <a:off x="508928" y="960429"/>
              <a:ext cx="3843841" cy="438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s-CO" sz="3200" b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reto es pasar de esto...</a:t>
              </a: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0735" t="4737" r="12430" b="6431"/>
            <a:stretch/>
          </p:blipFill>
          <p:spPr>
            <a:xfrm>
              <a:off x="335691" y="1422093"/>
              <a:ext cx="3960084" cy="2574055"/>
            </a:xfrm>
            <a:prstGeom prst="rect">
              <a:avLst/>
            </a:prstGeom>
          </p:spPr>
        </p:pic>
      </p:grpSp>
      <p:grpSp>
        <p:nvGrpSpPr>
          <p:cNvPr id="7" name="Grupo 6"/>
          <p:cNvGrpSpPr/>
          <p:nvPr/>
        </p:nvGrpSpPr>
        <p:grpSpPr>
          <a:xfrm>
            <a:off x="6308878" y="1769508"/>
            <a:ext cx="5466021" cy="4242427"/>
            <a:chOff x="4731658" y="1327131"/>
            <a:chExt cx="4099516" cy="3181820"/>
          </a:xfrm>
        </p:grpSpPr>
        <p:sp>
          <p:nvSpPr>
            <p:cNvPr id="3" name="Rectángulo 2"/>
            <p:cNvSpPr/>
            <p:nvPr/>
          </p:nvSpPr>
          <p:spPr>
            <a:xfrm>
              <a:off x="4731658" y="1327131"/>
              <a:ext cx="1469393" cy="438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200" b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... a esto: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10656" t="6419" r="12024" b="7039"/>
            <a:stretch/>
          </p:blipFill>
          <p:spPr>
            <a:xfrm>
              <a:off x="4731658" y="1929147"/>
              <a:ext cx="4099516" cy="2579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388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zul II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2F58588-576D-46D5-80D6-8A24D7A02F27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4bffbd67-204f-4941-9f8d-5e376a982f9f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19809</TotalTime>
  <Words>188</Words>
  <Application>Microsoft Office PowerPoint</Application>
  <PresentationFormat>Panorámica</PresentationFormat>
  <Paragraphs>26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4" baseType="lpstr">
      <vt:lpstr>Arial</vt:lpstr>
      <vt:lpstr>Arial Narrow</vt:lpstr>
      <vt:lpstr>Bad Mofo</vt:lpstr>
      <vt:lpstr>Britannic Bold</vt:lpstr>
      <vt:lpstr>Calibri</vt:lpstr>
      <vt:lpstr>Calibri Light</vt:lpstr>
      <vt:lpstr>Consolas</vt:lpstr>
      <vt:lpstr>Sniglet</vt:lpstr>
      <vt:lpstr>Tahoma</vt:lpstr>
      <vt:lpstr>ヒラギノ角ゴ Pro W3</vt:lpstr>
      <vt:lpstr>Tema de Office</vt:lpstr>
      <vt:lpstr>Mapa Personal</vt:lpstr>
      <vt:lpstr>Presentación de PowerPoint</vt:lpstr>
      <vt:lpstr>Reglas de Juego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 OME</cp:lastModifiedBy>
  <cp:revision>554</cp:revision>
  <cp:lastPrinted>2018-12-14T01:03:34Z</cp:lastPrinted>
  <dcterms:created xsi:type="dcterms:W3CDTF">2017-11-17T14:24:31Z</dcterms:created>
  <dcterms:modified xsi:type="dcterms:W3CDTF">2019-03-19T03:35:01Z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